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259" r:id="rId3"/>
    <p:sldId id="331" r:id="rId4"/>
    <p:sldId id="276" r:id="rId5"/>
    <p:sldId id="324" r:id="rId6"/>
    <p:sldId id="336" r:id="rId7"/>
    <p:sldId id="337" r:id="rId8"/>
    <p:sldId id="338" r:id="rId9"/>
    <p:sldId id="334" r:id="rId10"/>
    <p:sldId id="332" r:id="rId11"/>
    <p:sldId id="310" r:id="rId12"/>
    <p:sldId id="342" r:id="rId13"/>
    <p:sldId id="343" r:id="rId14"/>
    <p:sldId id="313" r:id="rId15"/>
    <p:sldId id="339" r:id="rId16"/>
    <p:sldId id="329" r:id="rId17"/>
    <p:sldId id="303" r:id="rId18"/>
    <p:sldId id="340" r:id="rId19"/>
    <p:sldId id="325" r:id="rId20"/>
    <p:sldId id="281" r:id="rId21"/>
    <p:sldId id="284" r:id="rId22"/>
    <p:sldId id="341" r:id="rId23"/>
    <p:sldId id="282" r:id="rId24"/>
    <p:sldId id="317" r:id="rId25"/>
    <p:sldId id="356" r:id="rId26"/>
    <p:sldId id="345" r:id="rId27"/>
    <p:sldId id="275" r:id="rId28"/>
    <p:sldId id="277" r:id="rId29"/>
    <p:sldId id="295" r:id="rId30"/>
    <p:sldId id="278" r:id="rId31"/>
    <p:sldId id="358" r:id="rId32"/>
    <p:sldId id="346" r:id="rId33"/>
    <p:sldId id="347" r:id="rId34"/>
    <p:sldId id="348" r:id="rId35"/>
    <p:sldId id="349" r:id="rId36"/>
    <p:sldId id="350" r:id="rId37"/>
    <p:sldId id="352" r:id="rId38"/>
    <p:sldId id="353" r:id="rId39"/>
    <p:sldId id="280" r:id="rId40"/>
    <p:sldId id="288" r:id="rId41"/>
    <p:sldId id="294" r:id="rId42"/>
    <p:sldId id="290" r:id="rId43"/>
    <p:sldId id="289" r:id="rId44"/>
    <p:sldId id="291" r:id="rId45"/>
    <p:sldId id="29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2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1" autoAdjust="0"/>
    <p:restoredTop sz="94838"/>
  </p:normalViewPr>
  <p:slideViewPr>
    <p:cSldViewPr snapToGrid="0" snapToObjects="1" showGuides="1">
      <p:cViewPr varScale="1">
        <p:scale>
          <a:sx n="77" d="100"/>
          <a:sy n="77" d="100"/>
        </p:scale>
        <p:origin x="192" y="55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About that swap….can you do it in-place?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7W4Q-XLnMaA&amp;t=1120s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-nickels-worth.blogspot.com/2016/04/a-guide-to-naming-variable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texas.edu/users/EWD/ewd02xx/EWD215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.org/doc/libs/1_66_0/libs/numeric/ublas/doc/matrix.html#11Description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2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xuRxtrO2A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1990165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Base::Foo()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077240" y="5158299"/>
            <a:ext cx="152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Derived::Foo()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</p:cNvCxnSpPr>
          <p:nvPr/>
        </p:nvCxnSpPr>
        <p:spPr>
          <a:xfrm flipV="1">
            <a:off x="1883357" y="3890682"/>
            <a:ext cx="1792172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834737" y="4139916"/>
            <a:ext cx="1048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 -&gt; foo()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Base::foo()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Derived obj;</a:t>
            </a:r>
          </a:p>
          <a:p>
            <a:r>
              <a:rPr lang="en-US" b="1" dirty="0">
                <a:solidFill>
                  <a:srgbClr val="FF0000"/>
                </a:solidFill>
              </a:rPr>
              <a:t>Base</a:t>
            </a:r>
            <a:r>
              <a:rPr lang="en-US" dirty="0"/>
              <a:t> * p = &amp;obj;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1990165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</a:t>
            </a:r>
            <a:r>
              <a:rPr lang="en-US" dirty="0"/>
              <a:t>::Foo()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077240" y="5158299"/>
            <a:ext cx="152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Derived::Foo()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7F23-34CC-9D48-B874-BE561CF7CAC5}"/>
              </a:ext>
            </a:extLst>
          </p:cNvPr>
          <p:cNvSpPr/>
          <p:nvPr/>
        </p:nvSpPr>
        <p:spPr>
          <a:xfrm>
            <a:off x="458219" y="2814918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Derived obj;</a:t>
            </a:r>
          </a:p>
          <a:p>
            <a:r>
              <a:rPr lang="en-US" b="1" dirty="0">
                <a:solidFill>
                  <a:srgbClr val="FF0000"/>
                </a:solidFill>
              </a:rPr>
              <a:t>Base</a:t>
            </a:r>
            <a:r>
              <a:rPr lang="en-US" dirty="0"/>
              <a:t> * p = &amp;obj;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</p:cNvCxnSpPr>
          <p:nvPr/>
        </p:nvCxnSpPr>
        <p:spPr>
          <a:xfrm>
            <a:off x="1963271" y="4401671"/>
            <a:ext cx="2008094" cy="869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834737" y="4139916"/>
            <a:ext cx="1048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 -&gt; foo()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Base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84964D2-D384-E041-8E9A-3A1417F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Base::foo() is virtual</a:t>
            </a:r>
          </a:p>
        </p:txBody>
      </p:sp>
    </p:spTree>
    <p:extLst>
      <p:ext uri="{BB962C8B-B14F-4D97-AF65-F5344CB8AC3E}">
        <p14:creationId xmlns:p14="http://schemas.microsoft.com/office/powerpoint/2010/main" val="406904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20183"/>
            <a:ext cx="8196210" cy="4015497"/>
          </a:xfrm>
        </p:spPr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Unit is </a:t>
            </a:r>
            <a:r>
              <a:rPr lang="en-US" i="1" dirty="0">
                <a:highlight>
                  <a:srgbClr val="00FFFF"/>
                </a:highlight>
              </a:rPr>
              <a:t>float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2623086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rectangle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528277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2623086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529456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1E5EC-1A7E-4842-BF73-08557A52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3F04C-DD6C-2F4D-963E-252FF4AFD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9" b="-2211"/>
          <a:stretch/>
        </p:blipFill>
        <p:spPr>
          <a:xfrm>
            <a:off x="1103916" y="2831540"/>
            <a:ext cx="6936168" cy="374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55CC9-9B3F-9642-8614-3C7A4968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1286"/>
            <a:ext cx="3595594" cy="137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6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36560-5B7E-4D45-9E5C-27C8D0B8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7" y="1962191"/>
            <a:ext cx="6702612" cy="4301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5011271" y="2969425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4659901" y="4923281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166406" y="3362695"/>
            <a:ext cx="351371" cy="15605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F8130-291A-684E-8DF4-24C542FA7E87}"/>
              </a:ext>
            </a:extLst>
          </p:cNvPr>
          <p:cNvSpPr txBox="1"/>
          <p:nvPr/>
        </p:nvSpPr>
        <p:spPr>
          <a:xfrm>
            <a:off x="659305" y="6486489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A good CMake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87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Join Discord (</a:t>
            </a:r>
            <a:r>
              <a:rPr lang="en-US" b="0" dirty="0"/>
              <a:t>last call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Get comfortable with write C++, </a:t>
            </a:r>
            <a:r>
              <a:rPr lang="en-US" dirty="0" err="1"/>
              <a:t>Makefile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Get familiar with </a:t>
            </a:r>
            <a:r>
              <a:rPr lang="en-US" dirty="0" err="1"/>
              <a:t>CMake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OOP design</a:t>
            </a:r>
          </a:p>
          <a:p>
            <a:endParaRPr lang="en-US" sz="600" dirty="0"/>
          </a:p>
          <a:p>
            <a:r>
              <a:rPr lang="en-US" dirty="0"/>
              <a:t>Better Code/Testing Quality</a:t>
            </a:r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pPr lvl="1"/>
            <a:r>
              <a:rPr lang="en-US" dirty="0"/>
              <a:t>No same constants more than once</a:t>
            </a:r>
          </a:p>
          <a:p>
            <a:endParaRPr lang="en-US" sz="1400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40321-680A-C44A-B7B6-435A74A2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9816E-95EF-DF44-AE30-AFD2ADBD6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97"/>
          <a:stretch/>
        </p:blipFill>
        <p:spPr>
          <a:xfrm>
            <a:off x="263712" y="2178424"/>
            <a:ext cx="3304241" cy="2814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1A0AB-E510-E844-9605-9F7FDA4D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56" y="2178423"/>
            <a:ext cx="4889750" cy="2814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016CF6-B0AC-CE40-B909-322B7777EB4F}"/>
              </a:ext>
            </a:extLst>
          </p:cNvPr>
          <p:cNvSpPr/>
          <p:nvPr/>
        </p:nvSpPr>
        <p:spPr>
          <a:xfrm>
            <a:off x="188258" y="5136793"/>
            <a:ext cx="52174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https://a-nickels-worth.blogspot.com/2016/04/a-guide-to-naming-variables.html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8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tests: </a:t>
            </a:r>
          </a:p>
          <a:p>
            <a:pPr lvl="2"/>
            <a:r>
              <a:rPr lang="en-US" b="0" dirty="0"/>
              <a:t>individual </a:t>
            </a:r>
            <a:r>
              <a:rPr lang="en-US" dirty="0"/>
              <a:t>units</a:t>
            </a:r>
            <a:r>
              <a:rPr lang="en-US" b="0" dirty="0"/>
              <a:t>/ components of a software are tested</a:t>
            </a:r>
          </a:p>
          <a:p>
            <a:pPr lvl="2"/>
            <a:r>
              <a:rPr lang="en-US" b="0" dirty="0"/>
              <a:t>smallest testable unit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::Sort()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::Reverse()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::Swap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Integration 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 structures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2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76747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pPr lvl="1"/>
            <a:r>
              <a:rPr lang="en-US" b="0" dirty="0"/>
              <a:t>Read the problem description carefully. Ask for clarification if needed</a:t>
            </a:r>
          </a:p>
          <a:p>
            <a:pPr lvl="1"/>
            <a:r>
              <a:rPr lang="en-US" b="0" dirty="0"/>
              <a:t>Reuse code</a:t>
            </a:r>
          </a:p>
          <a:p>
            <a:pPr lvl="2"/>
            <a:r>
              <a:rPr lang="en-US" b="0" dirty="0"/>
              <a:t>SWAP function in reverse() and sort()</a:t>
            </a:r>
          </a:p>
          <a:p>
            <a:pPr lvl="1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1"/>
            <a:r>
              <a:rPr lang="en-US" b="0" dirty="0"/>
              <a:t>Only submit files asked. No executables!</a:t>
            </a:r>
          </a:p>
          <a:p>
            <a:pPr lvl="1"/>
            <a:r>
              <a:rPr lang="en-US" b="0" dirty="0"/>
              <a:t>Test should say PASS or FAIL</a:t>
            </a:r>
          </a:p>
          <a:p>
            <a:pPr lvl="1"/>
            <a:r>
              <a:rPr lang="en-US" b="0" dirty="0">
                <a:hlinkClick r:id="rId3"/>
              </a:rPr>
              <a:t>Do not use </a:t>
            </a:r>
            <a:r>
              <a:rPr lang="en-US" b="0" dirty="0" err="1">
                <a:hlinkClick r:id="rId3"/>
              </a:rPr>
              <a:t>goto</a:t>
            </a:r>
            <a:r>
              <a:rPr lang="en-US" b="0" dirty="0">
                <a:hlinkClick r:id="rId3"/>
              </a:rPr>
              <a:t> </a:t>
            </a:r>
            <a:r>
              <a:rPr lang="en-US" b="0" dirty="0"/>
              <a:t>(not in this class)</a:t>
            </a:r>
          </a:p>
          <a:p>
            <a:pPr lvl="1"/>
            <a:r>
              <a:rPr lang="en-US" b="0" dirty="0"/>
              <a:t>Remove unused/commented-out code from submission</a:t>
            </a:r>
          </a:p>
          <a:p>
            <a:pPr lvl="1"/>
            <a:r>
              <a:rPr lang="en-US" b="0" dirty="0"/>
              <a:t>Bug in the subscription [] operator</a:t>
            </a:r>
          </a:p>
          <a:p>
            <a:pPr lvl="1"/>
            <a:endParaRPr lang="en-US" b="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78444D-4DEC-E145-A04F-EEA4A4B9C7C4}"/>
              </a:ext>
            </a:extLst>
          </p:cNvPr>
          <p:cNvSpPr/>
          <p:nvPr/>
        </p:nvSpPr>
        <p:spPr>
          <a:xfrm>
            <a:off x="858937" y="6408876"/>
            <a:ext cx="37544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400" dirty="0"/>
              <a:t>- About that swap….can you do it in-place?</a:t>
            </a:r>
          </a:p>
        </p:txBody>
      </p:sp>
    </p:spTree>
    <p:extLst>
      <p:ext uri="{BB962C8B-B14F-4D97-AF65-F5344CB8AC3E}">
        <p14:creationId xmlns:p14="http://schemas.microsoft.com/office/powerpoint/2010/main" val="163483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Given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4BC7-AE0D-8746-9503-F99CCE2E21E2}"/>
              </a:ext>
            </a:extLst>
          </p:cNvPr>
          <p:cNvSpPr txBox="1"/>
          <p:nvPr/>
        </p:nvSpPr>
        <p:spPr>
          <a:xfrm>
            <a:off x="5973553" y="3810000"/>
            <a:ext cx="196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bstract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ype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66395"/>
            <a:ext cx="8196210" cy="4015497"/>
          </a:xfrm>
        </p:spPr>
        <p:txBody>
          <a:bodyPr/>
          <a:lstStyle/>
          <a:p>
            <a:r>
              <a:rPr lang="en-US" b="0" dirty="0">
                <a:highlight>
                  <a:srgbClr val="FFFF00"/>
                </a:highlight>
              </a:rPr>
              <a:t>No more C++ review from next week</a:t>
            </a:r>
          </a:p>
          <a:p>
            <a:pPr lvl="1"/>
            <a:r>
              <a:rPr lang="en-US" b="0" dirty="0"/>
              <a:t>Still okay to ask questions</a:t>
            </a:r>
          </a:p>
          <a:p>
            <a:endParaRPr lang="en-US" sz="700" b="0" dirty="0"/>
          </a:p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sz="1050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sz="1200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sz="1200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pPr lvl="1"/>
            <a:endParaRPr lang="en-US" sz="200" dirty="0"/>
          </a:p>
          <a:p>
            <a:pPr lvl="1"/>
            <a:r>
              <a:rPr lang="en-US" sz="1800" dirty="0"/>
              <a:t>Given a </a:t>
            </a:r>
            <a:r>
              <a:rPr lang="en-US" sz="1800" dirty="0">
                <a:solidFill>
                  <a:srgbClr val="FF0000"/>
                </a:solidFill>
              </a:rPr>
              <a:t>list</a:t>
            </a:r>
            <a:r>
              <a:rPr lang="en-US" sz="1800" dirty="0"/>
              <a:t> of elements, implement the following function:</a:t>
            </a:r>
          </a:p>
          <a:p>
            <a:pPr lvl="2"/>
            <a:r>
              <a:rPr lang="en-US" sz="1600" dirty="0"/>
              <a:t>Add an element to the back of the list  </a:t>
            </a:r>
            <a:r>
              <a:rPr lang="en-US" sz="1600" i="1" dirty="0" err="1"/>
              <a:t>push_back</a:t>
            </a:r>
            <a:r>
              <a:rPr lang="en-US" sz="1600" i="1" dirty="0"/>
              <a:t>(…)</a:t>
            </a:r>
            <a:endParaRPr lang="en-US" sz="1600" dirty="0"/>
          </a:p>
          <a:p>
            <a:pPr lvl="2"/>
            <a:r>
              <a:rPr lang="en-US" sz="1600" dirty="0"/>
              <a:t>Remove an element from the front of the list </a:t>
            </a:r>
            <a:r>
              <a:rPr lang="en-US" sz="1600" i="1" dirty="0" err="1"/>
              <a:t>pop_front</a:t>
            </a:r>
            <a:r>
              <a:rPr lang="en-US" sz="1600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A4BC7-AE0D-8746-9503-F99CCE2E21E2}"/>
              </a:ext>
            </a:extLst>
          </p:cNvPr>
          <p:cNvSpPr txBox="1"/>
          <p:nvPr/>
        </p:nvSpPr>
        <p:spPr>
          <a:xfrm>
            <a:off x="490063" y="2574049"/>
            <a:ext cx="196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bstract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3CAA6-7340-8F43-8E69-6B8814C6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5" y="2943381"/>
            <a:ext cx="2845634" cy="37281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BF07886-CB44-AE4E-A62D-D6E3E83B11BF}"/>
              </a:ext>
            </a:extLst>
          </p:cNvPr>
          <p:cNvSpPr/>
          <p:nvPr/>
        </p:nvSpPr>
        <p:spPr>
          <a:xfrm>
            <a:off x="4572000" y="3480530"/>
            <a:ext cx="2558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defined by its </a:t>
            </a:r>
            <a:r>
              <a:rPr lang="en-US" b="1" dirty="0">
                <a:highlight>
                  <a:srgbClr val="FFFF00"/>
                </a:highlight>
              </a:rPr>
              <a:t>behavior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602797-3CCC-DA48-8539-F6C25DCEB791}"/>
              </a:ext>
            </a:extLst>
          </p:cNvPr>
          <p:cNvSpPr/>
          <p:nvPr/>
        </p:nvSpPr>
        <p:spPr>
          <a:xfrm>
            <a:off x="4572000" y="4034813"/>
            <a:ext cx="4452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 from the point of view of a </a:t>
            </a:r>
            <a:r>
              <a:rPr lang="en-US" b="1" i="1" dirty="0">
                <a:highlight>
                  <a:srgbClr val="FFFF00"/>
                </a:highlight>
              </a:rPr>
              <a:t>user</a:t>
            </a:r>
            <a:r>
              <a:rPr lang="en-US" dirty="0"/>
              <a:t> of the data</a:t>
            </a:r>
          </a:p>
        </p:txBody>
      </p:sp>
    </p:spTree>
    <p:extLst>
      <p:ext uri="{BB962C8B-B14F-4D97-AF65-F5344CB8AC3E}">
        <p14:creationId xmlns:p14="http://schemas.microsoft.com/office/powerpoint/2010/main" val="37583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1804E-4CA0-F74C-8DF4-9B1DD72D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096" y="276936"/>
            <a:ext cx="2948419" cy="25463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EEFD83-50E8-E846-801D-41B8D5DE37AA}"/>
              </a:ext>
            </a:extLst>
          </p:cNvPr>
          <p:cNvSpPr/>
          <p:nvPr/>
        </p:nvSpPr>
        <p:spPr>
          <a:xfrm>
            <a:off x="6184668" y="964276"/>
            <a:ext cx="2543695" cy="1546168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a Matrix</a:t>
            </a:r>
          </a:p>
          <a:p>
            <a:pPr lvl="1"/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F5638-6F9F-FB49-91FA-49BC19B5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3" y="2160713"/>
            <a:ext cx="5271248" cy="3877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848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585232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Design a Matrix</a:t>
            </a:r>
          </a:p>
          <a:p>
            <a:pPr lvl="1"/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5C2EA-1974-FC4C-8CD7-557E6B835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5"/>
          <a:stretch/>
        </p:blipFill>
        <p:spPr>
          <a:xfrm>
            <a:off x="2832847" y="2835835"/>
            <a:ext cx="3087892" cy="2208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76008-86C1-414F-A258-BCC0B703A990}"/>
              </a:ext>
            </a:extLst>
          </p:cNvPr>
          <p:cNvSpPr txBox="1"/>
          <p:nvPr/>
        </p:nvSpPr>
        <p:spPr>
          <a:xfrm>
            <a:off x="1730188" y="5800165"/>
            <a:ext cx="38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An example of a matrix interface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2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707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link to home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2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r>
              <a:rPr lang="en-US" b="0" dirty="0"/>
              <a:t>do bonus task first</a:t>
            </a:r>
          </a:p>
          <a:p>
            <a:endParaRPr lang="en-US" sz="1100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10/14/2019 Monday 11:59pm</a:t>
            </a:r>
          </a:p>
          <a:p>
            <a:endParaRPr lang="en-US" sz="1100" dirty="0">
              <a:highlight>
                <a:srgbClr val="FFFF00"/>
              </a:highlight>
            </a:endParaRPr>
          </a:p>
          <a:p>
            <a:endParaRPr lang="en-US" sz="1100" dirty="0">
              <a:highlight>
                <a:srgbClr val="FFFF00"/>
              </a:highlight>
            </a:endParaRPr>
          </a:p>
          <a:p>
            <a:endParaRPr lang="en-US" sz="1100" dirty="0"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</a:rPr>
              <a:t>No Late homework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Make sure your canvas submission succeeds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9BB54-6DD2-8C49-8045-D8167468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18" y="2069073"/>
            <a:ext cx="3149305" cy="271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if array size matches the amount added, it’s correct</a:t>
            </a:r>
            <a:r>
              <a:rPr lang="en-US" b="0" i="1" dirty="0"/>
              <a:t>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42437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if output is ascending, it’s correct</a:t>
            </a:r>
            <a:r>
              <a:rPr lang="en-US" b="0" i="1" dirty="0"/>
              <a:t>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19517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reverse twice and if it equals the original, it’s correct</a:t>
            </a:r>
            <a:r>
              <a:rPr lang="en-US" b="0" i="1" dirty="0"/>
              <a:t>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15599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A8F7E-7E50-B44B-9C36-58EA06BC4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 great intro tutorial video</a:t>
            </a:r>
            <a:endParaRPr lang="en-US" dirty="0"/>
          </a:p>
          <a:p>
            <a:endParaRPr lang="en-US" dirty="0"/>
          </a:p>
          <a:p>
            <a:r>
              <a:rPr lang="en-US" dirty="0"/>
              <a:t>A hands-on session to go through the basic Linux ops</a:t>
            </a:r>
          </a:p>
          <a:p>
            <a:pPr lvl="1"/>
            <a:r>
              <a:rPr lang="en-US" dirty="0"/>
              <a:t>Time and place TBD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5D51B-CB29-A346-9331-642DA423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35134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4408585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5035</TotalTime>
  <Words>1227</Words>
  <Application>Microsoft Macintosh PowerPoint</Application>
  <PresentationFormat>On-screen Show (4:3)</PresentationFormat>
  <Paragraphs>383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(10/8, 10/10)</vt:lpstr>
      <vt:lpstr>C++</vt:lpstr>
      <vt:lpstr>Homework Review</vt:lpstr>
      <vt:lpstr>Homework Review</vt:lpstr>
      <vt:lpstr>Homework Review</vt:lpstr>
      <vt:lpstr>Homework Review</vt:lpstr>
      <vt:lpstr>Linux</vt:lpstr>
      <vt:lpstr>C++ Review</vt:lpstr>
      <vt:lpstr>C++</vt:lpstr>
      <vt:lpstr>Base::foo() is NOT virtual</vt:lpstr>
      <vt:lpstr>Base::foo() is virtual</vt:lpstr>
      <vt:lpstr>C++ Exercise</vt:lpstr>
      <vt:lpstr>C++ Exercise</vt:lpstr>
      <vt:lpstr>C++ Review</vt:lpstr>
      <vt:lpstr>Makefile</vt:lpstr>
      <vt:lpstr>Makefile</vt:lpstr>
      <vt:lpstr>CMake</vt:lpstr>
      <vt:lpstr>Coding</vt:lpstr>
      <vt:lpstr>Coding</vt:lpstr>
      <vt:lpstr>Coding</vt:lpstr>
      <vt:lpstr>Coding</vt:lpstr>
      <vt:lpstr>END OF C++ REVIEW</vt:lpstr>
      <vt:lpstr>Notes on homework 2</vt:lpstr>
      <vt:lpstr>Homework Review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Exercise 1</vt:lpstr>
      <vt:lpstr>Exercise 1</vt:lpstr>
      <vt:lpstr>Exercise 2</vt:lpstr>
      <vt:lpstr>Exercise 2</vt:lpstr>
      <vt:lpstr>Exercise 3</vt:lpstr>
      <vt:lpstr>Exercise 3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245</cp:revision>
  <cp:lastPrinted>2016-02-10T20:19:12Z</cp:lastPrinted>
  <dcterms:created xsi:type="dcterms:W3CDTF">2014-10-14T00:51:43Z</dcterms:created>
  <dcterms:modified xsi:type="dcterms:W3CDTF">2019-10-11T06:57:05Z</dcterms:modified>
</cp:coreProperties>
</file>